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256" r:id="rId2"/>
    <p:sldId id="272" r:id="rId3"/>
    <p:sldId id="273" r:id="rId4"/>
    <p:sldId id="274" r:id="rId5"/>
    <p:sldId id="275" r:id="rId6"/>
    <p:sldId id="276" r:id="rId7"/>
    <p:sldId id="257" r:id="rId8"/>
    <p:sldId id="269" r:id="rId9"/>
    <p:sldId id="258" r:id="rId10"/>
    <p:sldId id="259" r:id="rId11"/>
    <p:sldId id="260" r:id="rId12"/>
    <p:sldId id="261" r:id="rId13"/>
    <p:sldId id="271" r:id="rId14"/>
    <p:sldId id="277" r:id="rId15"/>
    <p:sldId id="262" r:id="rId16"/>
    <p:sldId id="263" r:id="rId17"/>
    <p:sldId id="264" r:id="rId18"/>
    <p:sldId id="265" r:id="rId19"/>
    <p:sldId id="266" r:id="rId20"/>
    <p:sldId id="278" r:id="rId21"/>
    <p:sldId id="270" r:id="rId22"/>
    <p:sldId id="267" r:id="rId23"/>
    <p:sldId id="279" r:id="rId24"/>
  </p:sldIdLst>
  <p:sldSz cx="9144000" cy="6858000" type="screen4x3"/>
  <p:notesSz cx="6858000" cy="9144000"/>
  <p:defaultTextStyle>
    <a:defPPr>
      <a:defRPr lang="ko-KR"/>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0" hangingPunct="1">
      <a:defRPr kumimoji="1" kern="1200">
        <a:solidFill>
          <a:schemeClr val="tx1"/>
        </a:solidFill>
        <a:latin typeface="Arial" charset="0"/>
        <a:ea typeface="굴림" pitchFamily="50" charset="-127"/>
        <a:cs typeface="+mn-cs"/>
      </a:defRPr>
    </a:lvl6pPr>
    <a:lvl7pPr marL="2743200" algn="l" defTabSz="914400" rtl="0" eaLnBrk="1" latinLnBrk="0" hangingPunct="1">
      <a:defRPr kumimoji="1" kern="1200">
        <a:solidFill>
          <a:schemeClr val="tx1"/>
        </a:solidFill>
        <a:latin typeface="Arial" charset="0"/>
        <a:ea typeface="굴림" pitchFamily="50" charset="-127"/>
        <a:cs typeface="+mn-cs"/>
      </a:defRPr>
    </a:lvl7pPr>
    <a:lvl8pPr marL="3200400" algn="l" defTabSz="914400" rtl="0" eaLnBrk="1" latinLnBrk="0" hangingPunct="1">
      <a:defRPr kumimoji="1" kern="1200">
        <a:solidFill>
          <a:schemeClr val="tx1"/>
        </a:solidFill>
        <a:latin typeface="Arial" charset="0"/>
        <a:ea typeface="굴림" pitchFamily="50" charset="-127"/>
        <a:cs typeface="+mn-cs"/>
      </a:defRPr>
    </a:lvl8pPr>
    <a:lvl9pPr marL="3657600" algn="l" defTabSz="914400" rtl="0" eaLnBrk="1" latinLnBrk="0" hangingPunct="1">
      <a:defRPr kumimoji="1" kern="1200">
        <a:solidFill>
          <a:schemeClr val="tx1"/>
        </a:solidFill>
        <a:latin typeface="Arial" charset="0"/>
        <a:ea typeface="굴림" pitchFamily="50"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07" autoAdjust="0"/>
    <p:restoredTop sz="94660"/>
  </p:normalViewPr>
  <p:slideViewPr>
    <p:cSldViewPr>
      <p:cViewPr varScale="1">
        <p:scale>
          <a:sx n="88" d="100"/>
          <a:sy n="88" d="100"/>
        </p:scale>
        <p:origin x="-10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D4F7BAB5-072B-44EF-BB83-B3A9CDA456A1}" type="slidenum">
              <a:rPr lang="en-US" altLang="ko-KR" smtClean="0"/>
              <a:pPr>
                <a:defRPr/>
              </a:pPr>
              <a:t>‹#›</a:t>
            </a:fld>
            <a:endParaRPr lang="en-US" altLang="ko-KR"/>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134DCDEB-7C1A-4D06-A90B-089953071AB5}" type="slidenum">
              <a:rPr lang="en-US" altLang="ko-KR" smtClean="0"/>
              <a:pPr>
                <a:defRP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a:xfrm>
            <a:off x="2640597" y="6377459"/>
            <a:ext cx="3836404" cy="365125"/>
          </a:xfrm>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62C2584D-3705-40BC-8968-267F81C6601F}" type="slidenum">
              <a:rPr lang="en-US" altLang="ko-KR" smtClean="0"/>
              <a:pPr>
                <a:defRPr/>
              </a:pPr>
              <a:t>‹#›</a:t>
            </a:fld>
            <a:endParaRPr lang="en-US" altLang="ko-K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9DAB2C3B-33DB-4CA3-BFEF-14B96D677005}" type="slidenum">
              <a:rPr lang="en-US" altLang="ko-KR"/>
              <a:pPr>
                <a:defRP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E0D1A37C-3845-4502-A94F-343B5D928C89}" type="slidenum">
              <a:rPr lang="en-US" altLang="ko-KR" smtClean="0"/>
              <a:pPr>
                <a:defRP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6D74AD1E-8B86-49B1-9C50-D5462A3E4FF1}" type="slidenum">
              <a:rPr lang="en-US" altLang="ko-KR" smtClean="0"/>
              <a:pPr>
                <a:defRPr/>
              </a:pPr>
              <a:t>‹#›</a:t>
            </a:fld>
            <a:endParaRPr lang="en-US" altLang="ko-K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ltLang="ko-KR"/>
          </a:p>
        </p:txBody>
      </p:sp>
      <p:sp>
        <p:nvSpPr>
          <p:cNvPr id="6" name="Footer Placeholder 5"/>
          <p:cNvSpPr>
            <a:spLocks noGrp="1"/>
          </p:cNvSpPr>
          <p:nvPr>
            <p:ph type="ftr" sz="quarter" idx="11"/>
          </p:nvPr>
        </p:nvSpPr>
        <p:spPr/>
        <p:txBody>
          <a:bodyPr/>
          <a:lstStyle/>
          <a:p>
            <a:pPr>
              <a:defRPr/>
            </a:pPr>
            <a:endParaRPr lang="en-US" altLang="ko-KR"/>
          </a:p>
        </p:txBody>
      </p:sp>
      <p:sp>
        <p:nvSpPr>
          <p:cNvPr id="7" name="Slide Number Placeholder 6"/>
          <p:cNvSpPr>
            <a:spLocks noGrp="1"/>
          </p:cNvSpPr>
          <p:nvPr>
            <p:ph type="sldNum" sz="quarter" idx="12"/>
          </p:nvPr>
        </p:nvSpPr>
        <p:spPr/>
        <p:txBody>
          <a:bodyPr/>
          <a:lstStyle/>
          <a:p>
            <a:pPr>
              <a:defRPr/>
            </a:pPr>
            <a:fld id="{0F656B18-B639-4731-8494-71248709AB42}" type="slidenum">
              <a:rPr lang="en-US" altLang="ko-KR" smtClean="0"/>
              <a:pPr>
                <a:defRP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ltLang="ko-KR"/>
          </a:p>
        </p:txBody>
      </p:sp>
      <p:sp>
        <p:nvSpPr>
          <p:cNvPr id="8" name="Footer Placeholder 7"/>
          <p:cNvSpPr>
            <a:spLocks noGrp="1"/>
          </p:cNvSpPr>
          <p:nvPr>
            <p:ph type="ftr" sz="quarter" idx="11"/>
          </p:nvPr>
        </p:nvSpPr>
        <p:spPr/>
        <p:txBody>
          <a:bodyPr/>
          <a:lstStyle/>
          <a:p>
            <a:pPr>
              <a:defRPr/>
            </a:pPr>
            <a:endParaRPr lang="en-US" altLang="ko-KR"/>
          </a:p>
        </p:txBody>
      </p:sp>
      <p:sp>
        <p:nvSpPr>
          <p:cNvPr id="9" name="Slide Number Placeholder 8"/>
          <p:cNvSpPr>
            <a:spLocks noGrp="1"/>
          </p:cNvSpPr>
          <p:nvPr>
            <p:ph type="sldNum" sz="quarter" idx="12"/>
          </p:nvPr>
        </p:nvSpPr>
        <p:spPr/>
        <p:txBody>
          <a:bodyPr/>
          <a:lstStyle/>
          <a:p>
            <a:pPr>
              <a:defRPr/>
            </a:pPr>
            <a:fld id="{B5F41F00-0615-4B69-A7A8-C9569E847DC0}" type="slidenum">
              <a:rPr lang="en-US" altLang="ko-KR" smtClean="0"/>
              <a:pPr>
                <a:defRP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ltLang="ko-KR"/>
          </a:p>
        </p:txBody>
      </p:sp>
      <p:sp>
        <p:nvSpPr>
          <p:cNvPr id="4" name="Footer Placeholder 3"/>
          <p:cNvSpPr>
            <a:spLocks noGrp="1"/>
          </p:cNvSpPr>
          <p:nvPr>
            <p:ph type="ftr" sz="quarter" idx="11"/>
          </p:nvPr>
        </p:nvSpPr>
        <p:spPr/>
        <p:txBody>
          <a:bodyPr/>
          <a:lstStyle/>
          <a:p>
            <a:pPr>
              <a:defRPr/>
            </a:pPr>
            <a:endParaRPr lang="en-US" altLang="ko-KR"/>
          </a:p>
        </p:txBody>
      </p:sp>
      <p:sp>
        <p:nvSpPr>
          <p:cNvPr id="5" name="Slide Number Placeholder 4"/>
          <p:cNvSpPr>
            <a:spLocks noGrp="1"/>
          </p:cNvSpPr>
          <p:nvPr>
            <p:ph type="sldNum" sz="quarter" idx="12"/>
          </p:nvPr>
        </p:nvSpPr>
        <p:spPr/>
        <p:txBody>
          <a:bodyPr/>
          <a:lstStyle/>
          <a:p>
            <a:pPr>
              <a:defRPr/>
            </a:pPr>
            <a:fld id="{6D7DD3D4-354D-4306-AEF2-9F8DA61671CC}" type="slidenum">
              <a:rPr lang="en-US" altLang="ko-KR" smtClean="0"/>
              <a:pPr>
                <a:defRP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ko-KR"/>
          </a:p>
        </p:txBody>
      </p:sp>
      <p:sp>
        <p:nvSpPr>
          <p:cNvPr id="3" name="Footer Placeholder 2"/>
          <p:cNvSpPr>
            <a:spLocks noGrp="1"/>
          </p:cNvSpPr>
          <p:nvPr>
            <p:ph type="ftr" sz="quarter" idx="11"/>
          </p:nvPr>
        </p:nvSpPr>
        <p:spPr/>
        <p:txBody>
          <a:bodyPr/>
          <a:lstStyle/>
          <a:p>
            <a:pPr>
              <a:defRPr/>
            </a:pPr>
            <a:endParaRPr lang="en-US" altLang="ko-KR"/>
          </a:p>
        </p:txBody>
      </p:sp>
      <p:sp>
        <p:nvSpPr>
          <p:cNvPr id="4" name="Slide Number Placeholder 3"/>
          <p:cNvSpPr>
            <a:spLocks noGrp="1"/>
          </p:cNvSpPr>
          <p:nvPr>
            <p:ph type="sldNum" sz="quarter" idx="12"/>
          </p:nvPr>
        </p:nvSpPr>
        <p:spPr/>
        <p:txBody>
          <a:bodyPr/>
          <a:lstStyle/>
          <a:p>
            <a:pPr>
              <a:defRPr/>
            </a:pPr>
            <a:fld id="{47ACA854-B86F-4C9B-B427-63CFA16ACB04}" type="slidenum">
              <a:rPr lang="en-US" altLang="ko-KR" smtClean="0"/>
              <a:pPr>
                <a:defRP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ko-KR"/>
          </a:p>
        </p:txBody>
      </p:sp>
      <p:sp>
        <p:nvSpPr>
          <p:cNvPr id="6" name="Footer Placeholder 5"/>
          <p:cNvSpPr>
            <a:spLocks noGrp="1"/>
          </p:cNvSpPr>
          <p:nvPr>
            <p:ph type="ftr" sz="quarter" idx="11"/>
          </p:nvPr>
        </p:nvSpPr>
        <p:spPr/>
        <p:txBody>
          <a:bodyPr/>
          <a:lstStyle/>
          <a:p>
            <a:pPr>
              <a:defRPr/>
            </a:pPr>
            <a:endParaRPr lang="en-US" altLang="ko-KR"/>
          </a:p>
        </p:txBody>
      </p:sp>
      <p:sp>
        <p:nvSpPr>
          <p:cNvPr id="7" name="Slide Number Placeholder 6"/>
          <p:cNvSpPr>
            <a:spLocks noGrp="1"/>
          </p:cNvSpPr>
          <p:nvPr>
            <p:ph type="sldNum" sz="quarter" idx="12"/>
          </p:nvPr>
        </p:nvSpPr>
        <p:spPr/>
        <p:txBody>
          <a:bodyPr/>
          <a:lstStyle/>
          <a:p>
            <a:pPr>
              <a:defRPr/>
            </a:pPr>
            <a:fld id="{3C62ADD9-B40F-4165-9B88-AB867B04AF53}" type="slidenum">
              <a:rPr lang="en-US" altLang="ko-KR" smtClean="0"/>
              <a:pPr>
                <a:defRPr/>
              </a:pPr>
              <a:t>‹#›</a:t>
            </a:fld>
            <a:endParaRPr lang="en-US" altLang="ko-KR"/>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defRPr/>
            </a:pPr>
            <a:endParaRPr lang="en-US" altLang="ko-KR"/>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n-US" altLang="ko-KR"/>
          </a:p>
        </p:txBody>
      </p:sp>
      <p:sp>
        <p:nvSpPr>
          <p:cNvPr id="7" name="Slide Number Placeholder 6"/>
          <p:cNvSpPr>
            <a:spLocks noGrp="1"/>
          </p:cNvSpPr>
          <p:nvPr>
            <p:ph type="sldNum" sz="quarter" idx="12"/>
          </p:nvPr>
        </p:nvSpPr>
        <p:spPr>
          <a:xfrm>
            <a:off x="8339328" y="1170432"/>
            <a:ext cx="733864" cy="201168"/>
          </a:xfrm>
        </p:spPr>
        <p:txBody>
          <a:bodyPr/>
          <a:lstStyle/>
          <a:p>
            <a:pPr>
              <a:defRPr/>
            </a:pPr>
            <a:fld id="{5672CEAF-A9B7-4E70-A5DC-E4ED8F6BB19F}" type="slidenum">
              <a:rPr lang="en-US" altLang="ko-KR" smtClean="0"/>
              <a:pPr>
                <a:defRPr/>
              </a:pPr>
              <a:t>‹#›</a:t>
            </a:fld>
            <a:endParaRPr lang="en-US" altLang="ko-K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altLang="ko-KR"/>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ltLang="ko-KR"/>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77B0FE01-37C2-4DED-9E68-649E43F8372C}" type="slidenum">
              <a:rPr lang="en-US" altLang="ko-KR" smtClean="0"/>
              <a:pPr>
                <a:defRPr/>
              </a:pPr>
              <a:t>‹#›</a:t>
            </a:fld>
            <a:endParaRPr lang="en-US" altLang="ko-K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ipco.com.sg/watter.htm" TargetMode="External"/><Relationship Id="rId2" Type="http://schemas.openxmlformats.org/officeDocument/2006/relationships/hyperlink" Target="http://edu.me.go.kr/env2/index.html" TargetMode="External"/><Relationship Id="rId1" Type="http://schemas.openxmlformats.org/officeDocument/2006/relationships/slideLayout" Target="../slideLayouts/slideLayout2.xml"/><Relationship Id="rId5" Type="http://schemas.openxmlformats.org/officeDocument/2006/relationships/hyperlink" Target="http://www.foodmixers.com/models_vessels.asp" TargetMode="External"/><Relationship Id="rId4" Type="http://schemas.openxmlformats.org/officeDocument/2006/relationships/hyperlink" Target="http://www.piedmontsub.com/Gville.shtml"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edu.me.go.kr/env2/index.html"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piedmontsub.com/Gville.shtml" TargetMode="External"/><Relationship Id="rId2" Type="http://schemas.openxmlformats.org/officeDocument/2006/relationships/hyperlink" Target="http://www.ipco.com.sg/watter.htm"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foodmixers.com/models_vessels.asp"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650" y="2349500"/>
            <a:ext cx="7772400" cy="1470025"/>
          </a:xfrm>
        </p:spPr>
        <p:txBody>
          <a:bodyPr>
            <a:normAutofit fontScale="90000"/>
          </a:bodyPr>
          <a:lstStyle/>
          <a:p>
            <a:pPr eaLnBrk="1" hangingPunct="1"/>
            <a:r>
              <a:rPr lang="en-US" altLang="ko-KR" sz="6000" smtClean="0">
                <a:latin typeface="Arial" charset="0"/>
              </a:rPr>
              <a:t>SKYE Storage Facilities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eaLnBrk="1" hangingPunct="1"/>
            <a:r>
              <a:rPr lang="en-US" altLang="ko-KR" sz="4000" smtClean="0">
                <a:latin typeface="Arial" charset="0"/>
              </a:rPr>
              <a:t>The amount of water we are going to supply</a:t>
            </a:r>
          </a:p>
        </p:txBody>
      </p:sp>
      <p:sp>
        <p:nvSpPr>
          <p:cNvPr id="11267" name="Rectangle 3"/>
          <p:cNvSpPr>
            <a:spLocks noGrp="1" noChangeArrowheads="1"/>
          </p:cNvSpPr>
          <p:nvPr>
            <p:ph idx="1"/>
          </p:nvPr>
        </p:nvSpPr>
        <p:spPr/>
        <p:txBody>
          <a:bodyPr/>
          <a:lstStyle/>
          <a:p>
            <a:pPr eaLnBrk="1" hangingPunct="1">
              <a:buFontTx/>
              <a:buNone/>
            </a:pPr>
            <a:r>
              <a:rPr lang="en-US" altLang="ko-KR" smtClean="0">
                <a:latin typeface="Arial" charset="0"/>
              </a:rPr>
              <a:t>A person uses about 212L of water a day.</a:t>
            </a:r>
          </a:p>
          <a:p>
            <a:pPr eaLnBrk="1" hangingPunct="1">
              <a:buFontTx/>
              <a:buNone/>
            </a:pPr>
            <a:r>
              <a:rPr lang="en-US" altLang="ko-KR" smtClean="0">
                <a:latin typeface="Arial" charset="0"/>
              </a:rPr>
              <a:t>A family of 2 adults and 2 children will use 212L*3(2 children use 212L)=636L</a:t>
            </a:r>
          </a:p>
          <a:p>
            <a:pPr eaLnBrk="1" hangingPunct="1">
              <a:buFontTx/>
              <a:buNone/>
            </a:pPr>
            <a:r>
              <a:rPr lang="en-US" altLang="ko-KR" smtClean="0">
                <a:latin typeface="Arial" charset="0"/>
              </a:rPr>
              <a:t>636L-100L(washing machine)-240L(Bath)-40L(2 times of washing dishes)= 260L</a:t>
            </a:r>
          </a:p>
          <a:p>
            <a:pPr eaLnBrk="1" hangingPunct="1">
              <a:buFontTx/>
              <a:buNone/>
            </a:pPr>
            <a:r>
              <a:rPr lang="en-US" altLang="ko-KR" smtClean="0">
                <a:latin typeface="Arial" charset="0"/>
              </a:rPr>
              <a:t>50 families will use 260L*50=13000L a day.</a:t>
            </a:r>
          </a:p>
          <a:p>
            <a:pPr eaLnBrk="1" hangingPunct="1">
              <a:buFontTx/>
              <a:buNone/>
            </a:pPr>
            <a:r>
              <a:rPr lang="en-US" altLang="ko-KR" smtClean="0">
                <a:latin typeface="Arial" charset="0"/>
              </a:rPr>
              <a:t>∴13000L*14=182000L for two weeks.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noChangeArrowheads="1"/>
          </p:cNvPicPr>
          <p:nvPr/>
        </p:nvPicPr>
        <p:blipFill>
          <a:blip r:embed="rId2"/>
          <a:srcRect/>
          <a:stretch>
            <a:fillRect/>
          </a:stretch>
        </p:blipFill>
        <p:spPr bwMode="auto">
          <a:xfrm>
            <a:off x="395288" y="1484313"/>
            <a:ext cx="3714750" cy="4210050"/>
          </a:xfrm>
          <a:prstGeom prst="rect">
            <a:avLst/>
          </a:prstGeom>
          <a:noFill/>
          <a:ln w="9525">
            <a:noFill/>
            <a:miter lim="800000"/>
            <a:headEnd/>
            <a:tailEnd/>
          </a:ln>
        </p:spPr>
      </p:pic>
      <p:sp>
        <p:nvSpPr>
          <p:cNvPr id="12291" name="Rectangle 2"/>
          <p:cNvSpPr>
            <a:spLocks noGrp="1" noChangeArrowheads="1"/>
          </p:cNvSpPr>
          <p:nvPr>
            <p:ph type="title"/>
          </p:nvPr>
        </p:nvSpPr>
        <p:spPr/>
        <p:txBody>
          <a:bodyPr/>
          <a:lstStyle/>
          <a:p>
            <a:pPr eaLnBrk="1" hangingPunct="1"/>
            <a:r>
              <a:rPr lang="en-US" altLang="ko-KR" smtClean="0">
                <a:latin typeface="Arial" charset="0"/>
              </a:rPr>
              <a:t>Water Container</a:t>
            </a:r>
          </a:p>
        </p:txBody>
      </p:sp>
      <p:sp>
        <p:nvSpPr>
          <p:cNvPr id="12292" name="Rectangle 3"/>
          <p:cNvSpPr>
            <a:spLocks noGrp="1" noChangeArrowheads="1"/>
          </p:cNvSpPr>
          <p:nvPr>
            <p:ph idx="1"/>
          </p:nvPr>
        </p:nvSpPr>
        <p:spPr>
          <a:xfrm>
            <a:off x="3851275" y="1412875"/>
            <a:ext cx="4835525" cy="4713288"/>
          </a:xfrm>
        </p:spPr>
        <p:txBody>
          <a:bodyPr/>
          <a:lstStyle/>
          <a:p>
            <a:pPr eaLnBrk="1" hangingPunct="1"/>
            <a:r>
              <a:rPr lang="en-US" altLang="ko-KR" smtClean="0">
                <a:latin typeface="Arial" charset="0"/>
              </a:rPr>
              <a:t>Shape- Cylinder</a:t>
            </a:r>
          </a:p>
          <a:p>
            <a:pPr eaLnBrk="1" hangingPunct="1">
              <a:buFontTx/>
              <a:buNone/>
            </a:pPr>
            <a:r>
              <a:rPr lang="en-US" altLang="ko-KR" smtClean="0">
                <a:latin typeface="Arial" charset="0"/>
              </a:rPr>
              <a:t>			(Not fragile)</a:t>
            </a:r>
          </a:p>
          <a:p>
            <a:pPr eaLnBrk="1" hangingPunct="1"/>
            <a:r>
              <a:rPr lang="en-US" altLang="ko-KR" smtClean="0">
                <a:latin typeface="Arial" charset="0"/>
              </a:rPr>
              <a:t>A cylinder’s TSA calculation method</a:t>
            </a:r>
          </a:p>
          <a:p>
            <a:pPr eaLnBrk="1" hangingPunct="1">
              <a:buFontTx/>
              <a:buNone/>
            </a:pPr>
            <a:r>
              <a:rPr lang="en-US" altLang="ko-KR" smtClean="0">
                <a:latin typeface="Arial" charset="0"/>
              </a:rPr>
              <a:t>	= πr^2 + 2πrh</a:t>
            </a:r>
          </a:p>
          <a:p>
            <a:pPr eaLnBrk="1" hangingPunct="1">
              <a:buFontTx/>
              <a:buNone/>
            </a:pPr>
            <a:r>
              <a:rPr lang="en-US" altLang="ko-KR" smtClean="0">
                <a:latin typeface="Arial" charset="0"/>
              </a:rPr>
              <a:t>	= πr(r+2h)</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ko-KR" smtClean="0">
                <a:latin typeface="Arial" charset="0"/>
              </a:rPr>
              <a:t>TSA of the water container</a:t>
            </a:r>
          </a:p>
        </p:txBody>
      </p:sp>
      <p:graphicFrame>
        <p:nvGraphicFramePr>
          <p:cNvPr id="7541" name="Group 373"/>
          <p:cNvGraphicFramePr>
            <a:graphicFrameLocks noGrp="1"/>
          </p:cNvGraphicFramePr>
          <p:nvPr>
            <p:ph type="tbl" idx="1"/>
          </p:nvPr>
        </p:nvGraphicFramePr>
        <p:xfrm>
          <a:off x="457200" y="1600200"/>
          <a:ext cx="8229600" cy="4525965"/>
        </p:xfrm>
        <a:graphic>
          <a:graphicData uri="http://schemas.openxmlformats.org/drawingml/2006/table">
            <a:tbl>
              <a:tblPr/>
              <a:tblGrid>
                <a:gridCol w="1058863"/>
                <a:gridCol w="1060450"/>
                <a:gridCol w="1200150"/>
                <a:gridCol w="1377950"/>
                <a:gridCol w="1819275"/>
                <a:gridCol w="1712912"/>
              </a:tblGrid>
              <a:tr h="971550">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Radius(m)</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Height(m)</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TSA(m^2)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Volume(m^3)</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Concrete floor($)</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Total Cost($)</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2138">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58</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366</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182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1152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5124</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2138">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14.5</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207</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182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2048</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4946</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3725">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3</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6.5</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180</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182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3200</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5720</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592138">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4</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3.65</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192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182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4608</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7296</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2138">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5</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2.33</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230</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182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6272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9492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2138">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6</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1.6</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228</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182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8192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11384</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ko-KR" smtClean="0">
                <a:latin typeface="Arial" charset="0"/>
              </a:rPr>
              <a:t>Justification</a:t>
            </a:r>
          </a:p>
        </p:txBody>
      </p:sp>
      <p:sp>
        <p:nvSpPr>
          <p:cNvPr id="14339" name="Rectangle 3"/>
          <p:cNvSpPr>
            <a:spLocks noGrp="1" noChangeArrowheads="1"/>
          </p:cNvSpPr>
          <p:nvPr>
            <p:ph idx="1"/>
          </p:nvPr>
        </p:nvSpPr>
        <p:spPr/>
        <p:txBody>
          <a:bodyPr/>
          <a:lstStyle/>
          <a:p>
            <a:pPr eaLnBrk="1" hangingPunct="1">
              <a:lnSpc>
                <a:spcPct val="90000"/>
              </a:lnSpc>
            </a:pPr>
            <a:r>
              <a:rPr lang="en-US" altLang="ko-KR" smtClean="0">
                <a:latin typeface="Arial" charset="0"/>
              </a:rPr>
              <a:t>Sensible height</a:t>
            </a:r>
          </a:p>
          <a:p>
            <a:pPr eaLnBrk="1" hangingPunct="1">
              <a:lnSpc>
                <a:spcPct val="90000"/>
              </a:lnSpc>
              <a:buFontTx/>
              <a:buNone/>
            </a:pPr>
            <a:r>
              <a:rPr lang="en-US" altLang="ko-KR" smtClean="0">
                <a:latin typeface="Arial" charset="0"/>
              </a:rPr>
              <a:t>	    -Using 2m as the radius of the 	container gives us the cheapest cost. 	However, if we use 2m as the radius of 	the water container, the height is too 	high. (14.5m is about the height of the 	fifth floor of an apartment.) Thus we 	chose stability rather than cheap cost, 	and decided to use 3m as the radius.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ko-KR" smtClean="0">
                <a:latin typeface="Arial" charset="0"/>
              </a:rPr>
              <a:t>Justification</a:t>
            </a:r>
          </a:p>
        </p:txBody>
      </p:sp>
      <p:sp>
        <p:nvSpPr>
          <p:cNvPr id="15363" name="Rectangle 3"/>
          <p:cNvSpPr>
            <a:spLocks noGrp="1" noChangeArrowheads="1"/>
          </p:cNvSpPr>
          <p:nvPr>
            <p:ph idx="1"/>
          </p:nvPr>
        </p:nvSpPr>
        <p:spPr/>
        <p:txBody>
          <a:bodyPr/>
          <a:lstStyle/>
          <a:p>
            <a:pPr eaLnBrk="1" hangingPunct="1"/>
            <a:r>
              <a:rPr lang="en-US" altLang="ko-KR" smtClean="0">
                <a:latin typeface="Arial" charset="0"/>
              </a:rPr>
              <a:t>For the concrete floor, we added 1m margin for every side to make people easy to step on it.</a:t>
            </a:r>
          </a:p>
          <a:p>
            <a:pPr eaLnBrk="1" hangingPunct="1"/>
            <a:r>
              <a:rPr lang="en-US" altLang="ko-KR" smtClean="0">
                <a:latin typeface="Arial" charset="0"/>
              </a:rPr>
              <a:t>Costs are rounded up to the nearest whole number- To show the clear differences between values</a:t>
            </a:r>
          </a:p>
          <a:p>
            <a:pPr eaLnBrk="1" hangingPunct="1"/>
            <a:endParaRPr lang="en-US" altLang="ko-KR" smtClean="0">
              <a:latin typeface="Arial" charset="0"/>
            </a:endParaRPr>
          </a:p>
          <a:p>
            <a:pPr eaLnBrk="1" hangingPunct="1"/>
            <a:endParaRPr lang="en-US" altLang="ko-KR" smtClean="0">
              <a:latin typeface="Arial" charset="0"/>
            </a:endParaRPr>
          </a:p>
          <a:p>
            <a:pPr eaLnBrk="1" hangingPunct="1"/>
            <a:endParaRPr lang="en-US" altLang="ko-KR" smtClean="0">
              <a:latin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p:cNvPicPr>
            <a:picLocks noChangeAspect="1" noChangeArrowheads="1"/>
          </p:cNvPicPr>
          <p:nvPr/>
        </p:nvPicPr>
        <p:blipFill>
          <a:blip r:embed="rId2"/>
          <a:srcRect/>
          <a:stretch>
            <a:fillRect/>
          </a:stretch>
        </p:blipFill>
        <p:spPr bwMode="auto">
          <a:xfrm>
            <a:off x="250825" y="1916113"/>
            <a:ext cx="4457700" cy="3952875"/>
          </a:xfrm>
          <a:prstGeom prst="rect">
            <a:avLst/>
          </a:prstGeom>
          <a:noFill/>
          <a:ln w="9525">
            <a:noFill/>
            <a:miter lim="800000"/>
            <a:headEnd/>
            <a:tailEnd/>
          </a:ln>
        </p:spPr>
      </p:pic>
      <p:sp>
        <p:nvSpPr>
          <p:cNvPr id="16387" name="Rectangle 2"/>
          <p:cNvSpPr>
            <a:spLocks noGrp="1" noChangeArrowheads="1"/>
          </p:cNvSpPr>
          <p:nvPr>
            <p:ph type="title"/>
          </p:nvPr>
        </p:nvSpPr>
        <p:spPr/>
        <p:txBody>
          <a:bodyPr/>
          <a:lstStyle/>
          <a:p>
            <a:pPr eaLnBrk="1" hangingPunct="1"/>
            <a:r>
              <a:rPr lang="en-US" altLang="ko-KR" smtClean="0">
                <a:latin typeface="Arial" charset="0"/>
              </a:rPr>
              <a:t>Final Decision</a:t>
            </a:r>
          </a:p>
        </p:txBody>
      </p:sp>
      <p:sp>
        <p:nvSpPr>
          <p:cNvPr id="16388" name="Rectangle 3"/>
          <p:cNvSpPr>
            <a:spLocks noGrp="1" noChangeArrowheads="1"/>
          </p:cNvSpPr>
          <p:nvPr>
            <p:ph idx="1"/>
          </p:nvPr>
        </p:nvSpPr>
        <p:spPr>
          <a:xfrm>
            <a:off x="4427538" y="1341438"/>
            <a:ext cx="4259262" cy="4967287"/>
          </a:xfrm>
        </p:spPr>
        <p:txBody>
          <a:bodyPr/>
          <a:lstStyle/>
          <a:p>
            <a:pPr eaLnBrk="1" hangingPunct="1"/>
            <a:r>
              <a:rPr lang="en-US" altLang="ko-KR" smtClean="0">
                <a:latin typeface="Arial" charset="0"/>
              </a:rPr>
              <a:t>Height- 6.5m</a:t>
            </a:r>
          </a:p>
          <a:p>
            <a:pPr eaLnBrk="1" hangingPunct="1"/>
            <a:r>
              <a:rPr lang="en-US" altLang="ko-KR" smtClean="0">
                <a:latin typeface="Arial" charset="0"/>
              </a:rPr>
              <a:t>Radius-3m</a:t>
            </a:r>
          </a:p>
          <a:p>
            <a:pPr eaLnBrk="1" hangingPunct="1"/>
            <a:r>
              <a:rPr lang="en-US" altLang="ko-KR" smtClean="0">
                <a:latin typeface="Arial" charset="0"/>
              </a:rPr>
              <a:t>Volume- about 182m^3</a:t>
            </a:r>
          </a:p>
          <a:p>
            <a:pPr eaLnBrk="1" hangingPunct="1"/>
            <a:r>
              <a:rPr lang="en-US" altLang="ko-KR" smtClean="0">
                <a:latin typeface="Arial" charset="0"/>
              </a:rPr>
              <a:t>Cost of cylinder- $2507</a:t>
            </a:r>
          </a:p>
          <a:p>
            <a:pPr eaLnBrk="1" hangingPunct="1"/>
            <a:r>
              <a:rPr lang="en-US" altLang="ko-KR" smtClean="0">
                <a:latin typeface="Arial" charset="0"/>
              </a:rPr>
              <a:t>Cost of cement floor-$3200</a:t>
            </a:r>
          </a:p>
          <a:p>
            <a:pPr eaLnBrk="1" hangingPunct="1"/>
            <a:r>
              <a:rPr lang="en-US" altLang="ko-KR" smtClean="0">
                <a:latin typeface="Arial" charset="0"/>
              </a:rPr>
              <a:t>Total cost- $5707</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9750" y="2565400"/>
            <a:ext cx="8229600" cy="1143000"/>
          </a:xfrm>
        </p:spPr>
        <p:txBody>
          <a:bodyPr>
            <a:normAutofit fontScale="90000"/>
          </a:bodyPr>
          <a:lstStyle/>
          <a:p>
            <a:pPr eaLnBrk="1" hangingPunct="1"/>
            <a:r>
              <a:rPr lang="en-US" altLang="ko-KR" sz="4000" smtClean="0">
                <a:latin typeface="Arial" charset="0"/>
              </a:rPr>
              <a:t>ⅱ.</a:t>
            </a:r>
            <a:br>
              <a:rPr lang="en-US" altLang="ko-KR" sz="4000" smtClean="0">
                <a:latin typeface="Arial" charset="0"/>
              </a:rPr>
            </a:br>
            <a:r>
              <a:rPr lang="en-US" altLang="ko-KR" sz="4000" smtClean="0">
                <a:latin typeface="Arial" charset="0"/>
              </a:rPr>
              <a:t>Food(=grain) Container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hangingPunct="1"/>
            <a:r>
              <a:rPr lang="en-US" altLang="ko-KR" sz="4000" smtClean="0">
                <a:latin typeface="Arial" charset="0"/>
              </a:rPr>
              <a:t>How much food do we have to supply?</a:t>
            </a:r>
          </a:p>
        </p:txBody>
      </p:sp>
      <p:sp>
        <p:nvSpPr>
          <p:cNvPr id="18435" name="Rectangle 3"/>
          <p:cNvSpPr>
            <a:spLocks noGrp="1" noChangeArrowheads="1"/>
          </p:cNvSpPr>
          <p:nvPr>
            <p:ph idx="1"/>
          </p:nvPr>
        </p:nvSpPr>
        <p:spPr/>
        <p:txBody>
          <a:bodyPr/>
          <a:lstStyle/>
          <a:p>
            <a:pPr eaLnBrk="1" hangingPunct="1"/>
            <a:r>
              <a:rPr lang="en-US" altLang="ko-KR" smtClean="0">
                <a:latin typeface="Arial" charset="0"/>
              </a:rPr>
              <a:t>An adult- eats about 0.25kg of rice a day</a:t>
            </a:r>
          </a:p>
          <a:p>
            <a:pPr eaLnBrk="1" hangingPunct="1"/>
            <a:r>
              <a:rPr lang="en-US" altLang="ko-KR" smtClean="0">
                <a:latin typeface="Arial" charset="0"/>
              </a:rPr>
              <a:t>A child- Assume that a child will eat the half of the amount an adult eats a day</a:t>
            </a:r>
          </a:p>
          <a:p>
            <a:pPr eaLnBrk="1" hangingPunct="1"/>
            <a:r>
              <a:rPr lang="en-US" altLang="ko-KR" smtClean="0">
                <a:latin typeface="Arial" charset="0"/>
              </a:rPr>
              <a:t>A family(2 adults, 2 kids)-</a:t>
            </a:r>
          </a:p>
          <a:p>
            <a:pPr eaLnBrk="1" hangingPunct="1">
              <a:buFontTx/>
              <a:buNone/>
            </a:pPr>
            <a:r>
              <a:rPr lang="en-US" altLang="ko-KR" smtClean="0">
                <a:latin typeface="Arial" charset="0"/>
              </a:rPr>
              <a:t>	Eats about 0.8kg of rice a day</a:t>
            </a:r>
          </a:p>
          <a:p>
            <a:pPr eaLnBrk="1" hangingPunct="1"/>
            <a:r>
              <a:rPr lang="en-US" altLang="ko-KR" smtClean="0">
                <a:latin typeface="Arial" charset="0"/>
              </a:rPr>
              <a:t>50 families for 2 weeks- 0.8kg*50*14</a:t>
            </a:r>
          </a:p>
          <a:p>
            <a:pPr eaLnBrk="1" hangingPunct="1">
              <a:buFontTx/>
              <a:buNone/>
            </a:pPr>
            <a:r>
              <a:rPr lang="en-US" altLang="ko-KR" smtClean="0">
                <a:latin typeface="Arial" charset="0"/>
              </a:rPr>
              <a:t>						      = 560kg</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ko-KR" smtClean="0">
                <a:latin typeface="Arial" charset="0"/>
              </a:rPr>
              <a:t>Food container</a:t>
            </a:r>
          </a:p>
        </p:txBody>
      </p:sp>
      <p:sp>
        <p:nvSpPr>
          <p:cNvPr id="19459" name="Rectangle 3"/>
          <p:cNvSpPr>
            <a:spLocks noGrp="1" noChangeArrowheads="1"/>
          </p:cNvSpPr>
          <p:nvPr>
            <p:ph idx="1"/>
          </p:nvPr>
        </p:nvSpPr>
        <p:spPr>
          <a:xfrm>
            <a:off x="539750" y="1700213"/>
            <a:ext cx="5111750" cy="4537075"/>
          </a:xfrm>
        </p:spPr>
        <p:txBody>
          <a:bodyPr/>
          <a:lstStyle/>
          <a:p>
            <a:pPr eaLnBrk="1" hangingPunct="1">
              <a:buFontTx/>
              <a:buNone/>
            </a:pPr>
            <a:r>
              <a:rPr lang="en-US" altLang="ko-KR" smtClean="0">
                <a:latin typeface="Arial" charset="0"/>
              </a:rPr>
              <a:t>Shape= Rectangular 		     prism</a:t>
            </a:r>
          </a:p>
          <a:p>
            <a:pPr eaLnBrk="1" hangingPunct="1">
              <a:buFontTx/>
              <a:buNone/>
            </a:pPr>
            <a:r>
              <a:rPr lang="en-US" altLang="ko-KR" smtClean="0">
                <a:latin typeface="Arial" charset="0"/>
              </a:rPr>
              <a:t>	1cm^3= 1ml= 1g</a:t>
            </a:r>
          </a:p>
          <a:p>
            <a:pPr eaLnBrk="1" hangingPunct="1">
              <a:buFontTx/>
              <a:buNone/>
            </a:pPr>
            <a:endParaRPr lang="en-US" altLang="ko-KR" smtClean="0">
              <a:latin typeface="Arial" charset="0"/>
            </a:endParaRPr>
          </a:p>
          <a:p>
            <a:pPr eaLnBrk="1" hangingPunct="1">
              <a:buFontTx/>
              <a:buNone/>
            </a:pPr>
            <a:r>
              <a:rPr lang="en-US" altLang="ko-KR" smtClean="0">
                <a:latin typeface="Arial" charset="0"/>
              </a:rPr>
              <a:t>∴ 1kg= 1000cm^3</a:t>
            </a:r>
          </a:p>
          <a:p>
            <a:pPr eaLnBrk="1" hangingPunct="1">
              <a:buFontTx/>
              <a:buNone/>
            </a:pPr>
            <a:r>
              <a:rPr lang="en-US" altLang="ko-KR" smtClean="0">
                <a:latin typeface="Arial" charset="0"/>
              </a:rPr>
              <a:t>	∴ 560kg= 560000cm^3</a:t>
            </a:r>
          </a:p>
          <a:p>
            <a:pPr eaLnBrk="1" hangingPunct="1">
              <a:buFontTx/>
              <a:buNone/>
            </a:pPr>
            <a:r>
              <a:rPr lang="en-US" altLang="ko-KR" smtClean="0">
                <a:latin typeface="Arial" charset="0"/>
              </a:rPr>
              <a:t>              (= 0.56m^3)</a:t>
            </a:r>
          </a:p>
          <a:p>
            <a:pPr eaLnBrk="1" hangingPunct="1">
              <a:buFontTx/>
              <a:buNone/>
            </a:pPr>
            <a:endParaRPr lang="en-US" altLang="ko-KR" smtClean="0">
              <a:latin typeface="Arial" charset="0"/>
            </a:endParaRPr>
          </a:p>
        </p:txBody>
      </p:sp>
      <p:pic>
        <p:nvPicPr>
          <p:cNvPr id="19460" name="Picture 7"/>
          <p:cNvPicPr>
            <a:picLocks noChangeAspect="1" noChangeArrowheads="1"/>
          </p:cNvPicPr>
          <p:nvPr/>
        </p:nvPicPr>
        <p:blipFill>
          <a:blip r:embed="rId2"/>
          <a:srcRect/>
          <a:stretch>
            <a:fillRect/>
          </a:stretch>
        </p:blipFill>
        <p:spPr bwMode="auto">
          <a:xfrm>
            <a:off x="4787900" y="1916113"/>
            <a:ext cx="4019550" cy="2276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ko-KR" smtClean="0">
                <a:latin typeface="Arial" charset="0"/>
              </a:rPr>
              <a:t>TSA of the container</a:t>
            </a:r>
          </a:p>
        </p:txBody>
      </p:sp>
      <p:graphicFrame>
        <p:nvGraphicFramePr>
          <p:cNvPr id="15503" name="Group 143"/>
          <p:cNvGraphicFramePr>
            <a:graphicFrameLocks noGrp="1"/>
          </p:cNvGraphicFramePr>
          <p:nvPr>
            <p:ph type="tbl" idx="1"/>
          </p:nvPr>
        </p:nvGraphicFramePr>
        <p:xfrm>
          <a:off x="468313" y="2205038"/>
          <a:ext cx="8229600" cy="3019426"/>
        </p:xfrm>
        <a:graphic>
          <a:graphicData uri="http://schemas.openxmlformats.org/drawingml/2006/table">
            <a:tbl>
              <a:tblPr/>
              <a:tblGrid>
                <a:gridCol w="882650"/>
                <a:gridCol w="884237"/>
                <a:gridCol w="1000125"/>
                <a:gridCol w="1149350"/>
                <a:gridCol w="1516063"/>
                <a:gridCol w="1428750"/>
                <a:gridCol w="1368425"/>
              </a:tblGrid>
              <a:tr h="533400">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Length(m)</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Width(m)</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Height(m)</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TSA(m^2)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Volume(m^3)</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Concrete floor($)</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Total cost($)</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43013">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0.56</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3.24</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0.56</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512</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557</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43013">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0.56</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1</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3.68</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0.56</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399</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100" b="0" i="0" u="none" strike="noStrike" cap="none" normalizeH="0" baseline="0" smtClean="0">
                          <a:ln>
                            <a:noFill/>
                          </a:ln>
                          <a:solidFill>
                            <a:schemeClr val="tx1"/>
                          </a:solidFill>
                          <a:effectLst/>
                          <a:latin typeface="Arial" charset="0"/>
                          <a:ea typeface="돋움" pitchFamily="50" charset="-127"/>
                        </a:rPr>
                        <a:t>451</a:t>
                      </a:r>
                      <a:endParaRPr kumimoji="1" lang="en-US" altLang="ko-KR" sz="18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39750" y="2565400"/>
            <a:ext cx="8229600" cy="1143000"/>
          </a:xfrm>
        </p:spPr>
        <p:txBody>
          <a:bodyPr>
            <a:normAutofit fontScale="90000"/>
          </a:bodyPr>
          <a:lstStyle/>
          <a:p>
            <a:pPr eaLnBrk="1" hangingPunct="1"/>
            <a:r>
              <a:rPr lang="en-US" altLang="ko-KR" sz="4000" smtClean="0">
                <a:latin typeface="Arial" charset="0"/>
              </a:rPr>
              <a:t>Ⅰ.</a:t>
            </a:r>
            <a:br>
              <a:rPr lang="en-US" altLang="ko-KR" sz="4000" smtClean="0">
                <a:latin typeface="Arial" charset="0"/>
              </a:rPr>
            </a:br>
            <a:r>
              <a:rPr lang="en-US" altLang="ko-KR" sz="4000" smtClean="0">
                <a:latin typeface="Arial" charset="0"/>
              </a:rPr>
              <a:t>Data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ko-KR" smtClean="0">
                <a:latin typeface="Arial" charset="0"/>
              </a:rPr>
              <a:t>Justification</a:t>
            </a:r>
          </a:p>
        </p:txBody>
      </p:sp>
      <p:sp>
        <p:nvSpPr>
          <p:cNvPr id="21507" name="Rectangle 3"/>
          <p:cNvSpPr>
            <a:spLocks noGrp="1" noChangeArrowheads="1"/>
          </p:cNvSpPr>
          <p:nvPr>
            <p:ph idx="1"/>
          </p:nvPr>
        </p:nvSpPr>
        <p:spPr/>
        <p:txBody>
          <a:bodyPr/>
          <a:lstStyle/>
          <a:p>
            <a:pPr eaLnBrk="1" hangingPunct="1">
              <a:lnSpc>
                <a:spcPct val="90000"/>
              </a:lnSpc>
            </a:pPr>
            <a:r>
              <a:rPr lang="en-US" altLang="ko-KR" smtClean="0">
                <a:latin typeface="Arial" charset="0"/>
              </a:rPr>
              <a:t>Sensible shape</a:t>
            </a:r>
          </a:p>
          <a:p>
            <a:pPr eaLnBrk="1" hangingPunct="1">
              <a:lnSpc>
                <a:spcPct val="90000"/>
              </a:lnSpc>
              <a:buFontTx/>
              <a:buNone/>
            </a:pPr>
            <a:r>
              <a:rPr lang="en-US" altLang="ko-KR" smtClean="0">
                <a:latin typeface="Arial" charset="0"/>
              </a:rPr>
              <a:t>	    -We chose rectangular prism for the 	shape of the container, because the 	pack of rice is shaped like a rectangle 	(with smoother edges). Since 	rectangular shape is easy to contain 	rectangular objects, the pack of rice will 	fit easily in the rectangular shaped 	container.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ko-KR" smtClean="0">
                <a:latin typeface="Arial" charset="0"/>
              </a:rPr>
              <a:t>Justification</a:t>
            </a:r>
          </a:p>
        </p:txBody>
      </p:sp>
      <p:sp>
        <p:nvSpPr>
          <p:cNvPr id="22531" name="Rectangle 3"/>
          <p:cNvSpPr>
            <a:spLocks noGrp="1" noChangeArrowheads="1"/>
          </p:cNvSpPr>
          <p:nvPr>
            <p:ph idx="1"/>
          </p:nvPr>
        </p:nvSpPr>
        <p:spPr/>
        <p:txBody>
          <a:bodyPr/>
          <a:lstStyle/>
          <a:p>
            <a:pPr eaLnBrk="1" hangingPunct="1"/>
            <a:r>
              <a:rPr lang="en-US" altLang="ko-KR" smtClean="0">
                <a:latin typeface="Arial" charset="0"/>
              </a:rPr>
              <a:t>Rounded up to the nearest whole number- Shows a clear change between two values.</a:t>
            </a:r>
          </a:p>
          <a:p>
            <a:pPr eaLnBrk="1" hangingPunct="1"/>
            <a:r>
              <a:rPr lang="en-US" altLang="ko-KR" smtClean="0">
                <a:latin typeface="Arial" charset="0"/>
              </a:rPr>
              <a:t>No floor- Water container needs a steel floor to contain water (liquid), but steel floor is not needed to contain rice (solid).</a:t>
            </a:r>
          </a:p>
          <a:p>
            <a:pPr eaLnBrk="1" hangingPunct="1"/>
            <a:r>
              <a:rPr lang="en-US" altLang="ko-KR" smtClean="0">
                <a:latin typeface="Arial" charset="0"/>
              </a:rPr>
              <a:t>For concrete floor, we only added 0.5m margin each for every side, since the size of the container is very small.</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ko-KR" smtClean="0">
                <a:latin typeface="Arial" charset="0"/>
              </a:rPr>
              <a:t>Final decision</a:t>
            </a:r>
          </a:p>
        </p:txBody>
      </p:sp>
      <p:sp>
        <p:nvSpPr>
          <p:cNvPr id="23555" name="Rectangle 3"/>
          <p:cNvSpPr>
            <a:spLocks noGrp="1" noChangeArrowheads="1"/>
          </p:cNvSpPr>
          <p:nvPr>
            <p:ph idx="1"/>
          </p:nvPr>
        </p:nvSpPr>
        <p:spPr>
          <a:xfrm>
            <a:off x="457200" y="1600200"/>
            <a:ext cx="4114800" cy="4637088"/>
          </a:xfrm>
        </p:spPr>
        <p:txBody>
          <a:bodyPr/>
          <a:lstStyle/>
          <a:p>
            <a:pPr eaLnBrk="1" hangingPunct="1">
              <a:lnSpc>
                <a:spcPct val="90000"/>
              </a:lnSpc>
            </a:pPr>
            <a:r>
              <a:rPr lang="en-US" altLang="ko-KR" sz="2800" smtClean="0">
                <a:latin typeface="Arial" charset="0"/>
              </a:rPr>
              <a:t>Length, height= 1m</a:t>
            </a:r>
          </a:p>
          <a:p>
            <a:pPr eaLnBrk="1" hangingPunct="1">
              <a:lnSpc>
                <a:spcPct val="90000"/>
              </a:lnSpc>
            </a:pPr>
            <a:r>
              <a:rPr lang="en-US" altLang="ko-KR" sz="2800" smtClean="0">
                <a:latin typeface="Arial" charset="0"/>
              </a:rPr>
              <a:t>Width= 0.56m</a:t>
            </a:r>
          </a:p>
          <a:p>
            <a:pPr eaLnBrk="1" hangingPunct="1">
              <a:lnSpc>
                <a:spcPct val="90000"/>
              </a:lnSpc>
            </a:pPr>
            <a:r>
              <a:rPr lang="en-US" altLang="ko-KR" sz="2800" smtClean="0">
                <a:latin typeface="Arial" charset="0"/>
              </a:rPr>
              <a:t>No floor</a:t>
            </a:r>
          </a:p>
          <a:p>
            <a:pPr eaLnBrk="1" hangingPunct="1">
              <a:lnSpc>
                <a:spcPct val="90000"/>
              </a:lnSpc>
            </a:pPr>
            <a:r>
              <a:rPr lang="en-US" altLang="ko-KR" sz="2800" smtClean="0">
                <a:latin typeface="Arial" charset="0"/>
              </a:rPr>
              <a:t>Volume= 0.56m^3</a:t>
            </a:r>
          </a:p>
          <a:p>
            <a:pPr eaLnBrk="1" hangingPunct="1">
              <a:lnSpc>
                <a:spcPct val="90000"/>
              </a:lnSpc>
            </a:pPr>
            <a:r>
              <a:rPr lang="en-US" altLang="ko-KR" sz="2800" smtClean="0">
                <a:latin typeface="Arial" charset="0"/>
              </a:rPr>
              <a:t>Cost of the prism</a:t>
            </a:r>
          </a:p>
          <a:p>
            <a:pPr eaLnBrk="1" hangingPunct="1">
              <a:lnSpc>
                <a:spcPct val="90000"/>
              </a:lnSpc>
              <a:buFontTx/>
              <a:buNone/>
            </a:pPr>
            <a:r>
              <a:rPr lang="en-US" altLang="ko-KR" sz="2800" smtClean="0">
                <a:latin typeface="Arial" charset="0"/>
              </a:rPr>
              <a:t>	 ≒ $52</a:t>
            </a:r>
          </a:p>
          <a:p>
            <a:pPr eaLnBrk="1" hangingPunct="1">
              <a:lnSpc>
                <a:spcPct val="90000"/>
              </a:lnSpc>
            </a:pPr>
            <a:r>
              <a:rPr lang="en-US" altLang="ko-KR" sz="2800" smtClean="0">
                <a:latin typeface="Arial" charset="0"/>
              </a:rPr>
              <a:t>Cost of the concrete floor</a:t>
            </a:r>
          </a:p>
          <a:p>
            <a:pPr eaLnBrk="1" hangingPunct="1">
              <a:lnSpc>
                <a:spcPct val="90000"/>
              </a:lnSpc>
              <a:buFontTx/>
              <a:buNone/>
            </a:pPr>
            <a:r>
              <a:rPr lang="en-US" altLang="ko-KR" sz="2800" smtClean="0">
                <a:latin typeface="Arial" charset="0"/>
              </a:rPr>
              <a:t>	 ≒ $399</a:t>
            </a:r>
          </a:p>
          <a:p>
            <a:pPr eaLnBrk="1" hangingPunct="1">
              <a:lnSpc>
                <a:spcPct val="90000"/>
              </a:lnSpc>
            </a:pPr>
            <a:r>
              <a:rPr lang="en-US" altLang="ko-KR" sz="2800" smtClean="0">
                <a:latin typeface="Arial" charset="0"/>
              </a:rPr>
              <a:t>Total cost≒ $451</a:t>
            </a:r>
          </a:p>
        </p:txBody>
      </p:sp>
      <p:pic>
        <p:nvPicPr>
          <p:cNvPr id="23556" name="Picture 8"/>
          <p:cNvPicPr>
            <a:picLocks noChangeAspect="1" noChangeArrowheads="1"/>
          </p:cNvPicPr>
          <p:nvPr/>
        </p:nvPicPr>
        <p:blipFill>
          <a:blip r:embed="rId2"/>
          <a:srcRect/>
          <a:stretch>
            <a:fillRect/>
          </a:stretch>
        </p:blipFill>
        <p:spPr bwMode="auto">
          <a:xfrm>
            <a:off x="4932363" y="2276475"/>
            <a:ext cx="3600450" cy="3095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ko-KR" smtClean="0">
                <a:latin typeface="Arial" charset="0"/>
              </a:rPr>
              <a:t>Bibliography</a:t>
            </a:r>
          </a:p>
        </p:txBody>
      </p:sp>
      <p:sp>
        <p:nvSpPr>
          <p:cNvPr id="24579" name="Rectangle 3"/>
          <p:cNvSpPr>
            <a:spLocks noGrp="1" noChangeArrowheads="1"/>
          </p:cNvSpPr>
          <p:nvPr>
            <p:ph idx="1"/>
          </p:nvPr>
        </p:nvSpPr>
        <p:spPr/>
        <p:txBody>
          <a:bodyPr/>
          <a:lstStyle/>
          <a:p>
            <a:pPr eaLnBrk="1" hangingPunct="1">
              <a:spcBef>
                <a:spcPct val="50000"/>
              </a:spcBef>
              <a:buFontTx/>
              <a:buNone/>
            </a:pPr>
            <a:r>
              <a:rPr lang="en-US" altLang="ko-KR" smtClean="0">
                <a:latin typeface="Arial" charset="0"/>
                <a:hlinkClick r:id="rId2"/>
              </a:rPr>
              <a:t>http://edu.me.go.kr/env2/index.html</a:t>
            </a:r>
            <a:endParaRPr lang="en-US" altLang="ko-KR" smtClean="0">
              <a:latin typeface="Arial" charset="0"/>
            </a:endParaRPr>
          </a:p>
          <a:p>
            <a:pPr eaLnBrk="1" hangingPunct="1">
              <a:buFontTx/>
              <a:buNone/>
            </a:pPr>
            <a:r>
              <a:rPr lang="en-US" altLang="ko-KR" smtClean="0">
                <a:latin typeface="Arial" charset="0"/>
                <a:hlinkClick r:id="rId3"/>
              </a:rPr>
              <a:t>http://www.ipco.com.sg/watter.htm</a:t>
            </a:r>
            <a:endParaRPr lang="en-US" altLang="ko-KR" smtClean="0">
              <a:latin typeface="Arial" charset="0"/>
            </a:endParaRPr>
          </a:p>
          <a:p>
            <a:pPr eaLnBrk="1" hangingPunct="1">
              <a:buFontTx/>
              <a:buNone/>
            </a:pPr>
            <a:r>
              <a:rPr lang="en-US" altLang="ko-KR" smtClean="0">
                <a:latin typeface="Arial" charset="0"/>
                <a:hlinkClick r:id="rId4"/>
              </a:rPr>
              <a:t>http://www.piedmontsub.com/Gville.shtml</a:t>
            </a:r>
            <a:endParaRPr lang="en-US" altLang="ko-KR" smtClean="0">
              <a:latin typeface="Arial" charset="0"/>
            </a:endParaRPr>
          </a:p>
          <a:p>
            <a:pPr eaLnBrk="1" hangingPunct="1">
              <a:buFontTx/>
              <a:buNone/>
            </a:pPr>
            <a:r>
              <a:rPr lang="en-US" altLang="ko-KR" smtClean="0">
                <a:latin typeface="Arial" charset="0"/>
                <a:hlinkClick r:id="rId5"/>
              </a:rPr>
              <a:t>http://www.foodmixers.com/models_vessels.asp</a:t>
            </a:r>
            <a:endParaRPr lang="en-US" altLang="ko-KR" smtClean="0">
              <a:latin typeface="Arial" charset="0"/>
            </a:endParaRPr>
          </a:p>
          <a:p>
            <a:pPr eaLnBrk="1" hangingPunct="1">
              <a:buFontTx/>
              <a:buNone/>
            </a:pPr>
            <a:endParaRPr lang="en-US" altLang="ko-KR"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ko-KR" sz="4000" smtClean="0">
                <a:latin typeface="Arial" charset="0"/>
              </a:rPr>
              <a:t>Information about water</a:t>
            </a:r>
          </a:p>
        </p:txBody>
      </p:sp>
      <p:graphicFrame>
        <p:nvGraphicFramePr>
          <p:cNvPr id="24679" name="Group 103"/>
          <p:cNvGraphicFramePr>
            <a:graphicFrameLocks noGrp="1"/>
          </p:cNvGraphicFramePr>
          <p:nvPr>
            <p:ph type="tbl" idx="1"/>
          </p:nvPr>
        </p:nvGraphicFramePr>
        <p:xfrm>
          <a:off x="468313" y="2205038"/>
          <a:ext cx="8229600" cy="1454785"/>
        </p:xfrm>
        <a:graphic>
          <a:graphicData uri="http://schemas.openxmlformats.org/drawingml/2006/table">
            <a:tbl>
              <a:tblPr/>
              <a:tblGrid>
                <a:gridCol w="1957387"/>
                <a:gridCol w="1030288"/>
                <a:gridCol w="1031875"/>
                <a:gridCol w="1030287"/>
                <a:gridCol w="1031875"/>
                <a:gridCol w="1190625"/>
                <a:gridCol w="957263"/>
              </a:tblGrid>
              <a:tr h="431800">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Arial" charset="0"/>
                          <a:ea typeface="돋움" pitchFamily="50" charset="-127"/>
                        </a:rPr>
                        <a:t>Country</a:t>
                      </a:r>
                      <a:endParaRPr kumimoji="1" lang="en-US" altLang="ko-KR" sz="1400" b="1"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Arial" charset="0"/>
                          <a:ea typeface="돋움" pitchFamily="50" charset="-127"/>
                        </a:rPr>
                        <a:t>Swiss</a:t>
                      </a:r>
                      <a:endParaRPr kumimoji="1" lang="en-US" altLang="ko-KR" sz="1400" b="1"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Arial" charset="0"/>
                          <a:ea typeface="돋움" pitchFamily="50" charset="-127"/>
                        </a:rPr>
                        <a:t>Japan</a:t>
                      </a:r>
                      <a:endParaRPr kumimoji="1" lang="en-US" altLang="ko-KR" sz="1400" b="1"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Arial" charset="0"/>
                          <a:ea typeface="돋움" pitchFamily="50" charset="-127"/>
                        </a:rPr>
                        <a:t>France</a:t>
                      </a:r>
                      <a:endParaRPr kumimoji="1" lang="en-US" altLang="ko-KR" sz="1400" b="1"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Arial" charset="0"/>
                          <a:ea typeface="돋움" pitchFamily="50" charset="-127"/>
                        </a:rPr>
                        <a:t>Germany</a:t>
                      </a:r>
                      <a:endParaRPr kumimoji="1" lang="en-US" altLang="ko-KR" sz="1400" b="1"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Arial" charset="0"/>
                          <a:ea typeface="돋움" pitchFamily="50" charset="-127"/>
                        </a:rPr>
                        <a:t>Netherlands</a:t>
                      </a:r>
                      <a:endParaRPr kumimoji="1" lang="en-US" altLang="ko-KR" sz="1400" b="1"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Arial" charset="0"/>
                          <a:ea typeface="돋움" pitchFamily="50" charset="-127"/>
                        </a:rPr>
                        <a:t>Korea</a:t>
                      </a:r>
                      <a:endParaRPr kumimoji="1" lang="en-US" altLang="ko-KR" sz="1400" b="1"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36625">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200" b="1" i="0" u="none" strike="noStrike" cap="none" normalizeH="0" baseline="0" smtClean="0">
                          <a:ln>
                            <a:noFill/>
                          </a:ln>
                          <a:solidFill>
                            <a:schemeClr val="tx1"/>
                          </a:solidFill>
                          <a:effectLst/>
                          <a:latin typeface="Arial" charset="0"/>
                          <a:ea typeface="돋움" pitchFamily="50" charset="-127"/>
                        </a:rPr>
                        <a:t>Amount of water(L)</a:t>
                      </a:r>
                      <a:endParaRPr kumimoji="1" lang="en-US" altLang="ko-KR" sz="1200" b="1"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200" b="0" i="0" u="none" strike="noStrike" cap="none" normalizeH="0" baseline="0" smtClean="0">
                          <a:ln>
                            <a:noFill/>
                          </a:ln>
                          <a:solidFill>
                            <a:schemeClr val="tx1"/>
                          </a:solidFill>
                          <a:effectLst/>
                          <a:latin typeface="Arial" charset="0"/>
                          <a:ea typeface="돋움" pitchFamily="50" charset="-127"/>
                        </a:rPr>
                        <a:t>402</a:t>
                      </a:r>
                      <a:endParaRPr kumimoji="1" lang="en-US" altLang="ko-KR" sz="12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200" b="0" i="0" u="none" strike="noStrike" cap="none" normalizeH="0" baseline="0" smtClean="0">
                          <a:ln>
                            <a:noFill/>
                          </a:ln>
                          <a:solidFill>
                            <a:schemeClr val="tx1"/>
                          </a:solidFill>
                          <a:effectLst/>
                          <a:latin typeface="Arial" charset="0"/>
                          <a:ea typeface="돋움" pitchFamily="50" charset="-127"/>
                        </a:rPr>
                        <a:t>367</a:t>
                      </a:r>
                      <a:endParaRPr kumimoji="1" lang="en-US" altLang="ko-KR" sz="12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200" b="0" i="0" u="none" strike="noStrike" cap="none" normalizeH="0" baseline="0" smtClean="0">
                          <a:ln>
                            <a:noFill/>
                          </a:ln>
                          <a:solidFill>
                            <a:schemeClr val="tx1"/>
                          </a:solidFill>
                          <a:effectLst/>
                          <a:latin typeface="Arial" charset="0"/>
                          <a:ea typeface="돋움" pitchFamily="50" charset="-127"/>
                        </a:rPr>
                        <a:t>211</a:t>
                      </a:r>
                      <a:endParaRPr kumimoji="1" lang="en-US" altLang="ko-KR" sz="12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200" b="0" i="0" u="none" strike="noStrike" cap="none" normalizeH="0" baseline="0" smtClean="0">
                          <a:ln>
                            <a:noFill/>
                          </a:ln>
                          <a:solidFill>
                            <a:schemeClr val="tx1"/>
                          </a:solidFill>
                          <a:effectLst/>
                          <a:latin typeface="Arial" charset="0"/>
                          <a:ea typeface="돋움" pitchFamily="50" charset="-127"/>
                        </a:rPr>
                        <a:t>196</a:t>
                      </a:r>
                      <a:endParaRPr kumimoji="1" lang="en-US" altLang="ko-KR" sz="12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200" b="0" i="0" u="none" strike="noStrike" cap="none" normalizeH="0" baseline="0" smtClean="0">
                          <a:ln>
                            <a:noFill/>
                          </a:ln>
                          <a:solidFill>
                            <a:schemeClr val="tx1"/>
                          </a:solidFill>
                          <a:effectLst/>
                          <a:latin typeface="Arial" charset="0"/>
                          <a:ea typeface="돋움" pitchFamily="50" charset="-127"/>
                        </a:rPr>
                        <a:t>195</a:t>
                      </a:r>
                      <a:endParaRPr kumimoji="1" lang="en-US" altLang="ko-KR" sz="12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1" hangingPunct="1">
                        <a:lnSpc>
                          <a:spcPct val="100000"/>
                        </a:lnSpc>
                        <a:spcBef>
                          <a:spcPct val="0"/>
                        </a:spcBef>
                        <a:spcAft>
                          <a:spcPct val="0"/>
                        </a:spcAft>
                        <a:buClrTx/>
                        <a:buSzTx/>
                        <a:buFontTx/>
                        <a:buNone/>
                        <a:tabLst/>
                      </a:pPr>
                      <a:r>
                        <a:rPr kumimoji="1" lang="en-US" altLang="ko-KR" sz="1200" b="0" i="0" u="none" strike="noStrike" cap="none" normalizeH="0" baseline="0" smtClean="0">
                          <a:ln>
                            <a:noFill/>
                          </a:ln>
                          <a:solidFill>
                            <a:schemeClr val="tx1"/>
                          </a:solidFill>
                          <a:effectLst/>
                          <a:latin typeface="Arial" charset="0"/>
                          <a:ea typeface="돋움" pitchFamily="50" charset="-127"/>
                        </a:rPr>
                        <a:t>398</a:t>
                      </a:r>
                      <a:endParaRPr kumimoji="1" lang="en-US" altLang="ko-KR" sz="1200" b="0" i="0" u="none" strike="noStrike" cap="none" normalizeH="0" baseline="0" smtClean="0">
                        <a:ln>
                          <a:noFill/>
                        </a:ln>
                        <a:solidFill>
                          <a:schemeClr val="tx1"/>
                        </a:solidFill>
                        <a:effectLst/>
                        <a:latin typeface="Arial" charset="0"/>
                        <a:ea typeface="굴림" pitchFamily="50" charset="-127"/>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125" name="Text Box 93"/>
          <p:cNvSpPr txBox="1">
            <a:spLocks noChangeArrowheads="1"/>
          </p:cNvSpPr>
          <p:nvPr/>
        </p:nvSpPr>
        <p:spPr bwMode="auto">
          <a:xfrm>
            <a:off x="468313" y="3716338"/>
            <a:ext cx="8280400" cy="1604962"/>
          </a:xfrm>
          <a:prstGeom prst="rect">
            <a:avLst/>
          </a:prstGeom>
          <a:noFill/>
          <a:ln w="9525">
            <a:noFill/>
            <a:miter lim="800000"/>
            <a:headEnd/>
            <a:tailEnd/>
          </a:ln>
        </p:spPr>
        <p:txBody>
          <a:bodyPr>
            <a:spAutoFit/>
          </a:bodyPr>
          <a:lstStyle/>
          <a:p>
            <a:pPr>
              <a:spcBef>
                <a:spcPct val="50000"/>
              </a:spcBef>
            </a:pPr>
            <a:r>
              <a:rPr lang="en-US" altLang="ko-KR"/>
              <a:t>(A chart from Ministry of Environment of Korea)</a:t>
            </a:r>
          </a:p>
          <a:p>
            <a:pPr>
              <a:spcBef>
                <a:spcPct val="50000"/>
              </a:spcBef>
            </a:pPr>
            <a:r>
              <a:rPr lang="en-US" altLang="ko-KR">
                <a:hlinkClick r:id="rId2"/>
              </a:rPr>
              <a:t>http://edu.me.go.kr/env2/index.html</a:t>
            </a:r>
            <a:endParaRPr lang="en-US" altLang="ko-KR"/>
          </a:p>
          <a:p>
            <a:pPr>
              <a:spcBef>
                <a:spcPct val="50000"/>
              </a:spcBef>
            </a:pPr>
            <a:endParaRPr lang="en-US" altLang="ko-KR"/>
          </a:p>
          <a:p>
            <a:pPr>
              <a:spcBef>
                <a:spcPct val="50000"/>
              </a:spcBef>
            </a:pPr>
            <a:r>
              <a:rPr lang="en-US" altLang="ko-KR"/>
              <a:t>The volume of water - 1ml = 1cm^3</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ko-KR" smtClean="0">
                <a:latin typeface="Arial" charset="0"/>
              </a:rPr>
              <a:t>Information about rice</a:t>
            </a:r>
          </a:p>
        </p:txBody>
      </p:sp>
      <p:sp>
        <p:nvSpPr>
          <p:cNvPr id="5123" name="Rectangle 3"/>
          <p:cNvSpPr>
            <a:spLocks noGrp="1" noChangeArrowheads="1"/>
          </p:cNvSpPr>
          <p:nvPr>
            <p:ph idx="1"/>
          </p:nvPr>
        </p:nvSpPr>
        <p:spPr>
          <a:xfrm>
            <a:off x="468313" y="2332038"/>
            <a:ext cx="8229600" cy="4525962"/>
          </a:xfrm>
        </p:spPr>
        <p:txBody>
          <a:bodyPr/>
          <a:lstStyle/>
          <a:p>
            <a:pPr eaLnBrk="1" hangingPunct="1"/>
            <a:r>
              <a:rPr lang="en-US" altLang="ko-KR" smtClean="0">
                <a:latin typeface="Arial" charset="0"/>
              </a:rPr>
              <a:t>An adult eats approximately 220g of rice a day.</a:t>
            </a:r>
          </a:p>
          <a:p>
            <a:pPr eaLnBrk="1" hangingPunct="1"/>
            <a:r>
              <a:rPr lang="en-US" altLang="ko-KR" smtClean="0">
                <a:latin typeface="Arial" charset="0"/>
              </a:rPr>
              <a:t>The volume of cooked rice is twice bigger than raw rice.</a:t>
            </a:r>
          </a:p>
          <a:p>
            <a:pPr eaLnBrk="1" hangingPunct="1"/>
            <a:r>
              <a:rPr lang="en-US" altLang="ko-KR" smtClean="0">
                <a:latin typeface="Arial" charset="0"/>
              </a:rPr>
              <a:t>Volume of rice- 1g = 1cm^3</a:t>
            </a:r>
          </a:p>
          <a:p>
            <a:pPr eaLnBrk="1" hangingPunct="1">
              <a:buFontTx/>
              <a:buNone/>
            </a:pPr>
            <a:endParaRPr lang="en-US" altLang="ko-KR" smtClean="0"/>
          </a:p>
          <a:p>
            <a:pPr eaLnBrk="1" hangingPunct="1"/>
            <a:endParaRPr lang="en-US" altLang="ko-KR"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eaLnBrk="1" hangingPunct="1"/>
            <a:r>
              <a:rPr lang="en-US" altLang="ko-KR" smtClean="0">
                <a:latin typeface="Arial" charset="0"/>
              </a:rPr>
              <a:t>Water container in real life</a:t>
            </a:r>
          </a:p>
        </p:txBody>
      </p:sp>
      <p:sp>
        <p:nvSpPr>
          <p:cNvPr id="6147" name="Rectangle 3"/>
          <p:cNvSpPr>
            <a:spLocks noGrp="1" noChangeArrowheads="1"/>
          </p:cNvSpPr>
          <p:nvPr>
            <p:ph idx="1"/>
          </p:nvPr>
        </p:nvSpPr>
        <p:spPr>
          <a:xfrm>
            <a:off x="395288" y="5734050"/>
            <a:ext cx="8291512" cy="392113"/>
          </a:xfrm>
        </p:spPr>
        <p:txBody>
          <a:bodyPr>
            <a:normAutofit/>
          </a:bodyPr>
          <a:lstStyle/>
          <a:p>
            <a:pPr eaLnBrk="1" hangingPunct="1">
              <a:lnSpc>
                <a:spcPct val="80000"/>
              </a:lnSpc>
              <a:buFontTx/>
              <a:buNone/>
            </a:pPr>
            <a:r>
              <a:rPr lang="en-US" altLang="ko-KR" sz="1000" smtClean="0">
                <a:latin typeface="Arial" charset="0"/>
                <a:hlinkClick r:id="rId2"/>
              </a:rPr>
              <a:t>http://www.ipco.com.sg/watter.htm</a:t>
            </a:r>
            <a:endParaRPr lang="en-US" altLang="ko-KR" sz="1000" smtClean="0">
              <a:latin typeface="Arial" charset="0"/>
            </a:endParaRPr>
          </a:p>
          <a:p>
            <a:pPr eaLnBrk="1" hangingPunct="1">
              <a:lnSpc>
                <a:spcPct val="80000"/>
              </a:lnSpc>
              <a:buFontTx/>
              <a:buNone/>
            </a:pPr>
            <a:r>
              <a:rPr lang="en-US" altLang="ko-KR" sz="1000" smtClean="0">
                <a:latin typeface="Arial" charset="0"/>
                <a:hlinkClick r:id="rId3"/>
              </a:rPr>
              <a:t>http://www.piedmontsub.com/Gville.shtml</a:t>
            </a:r>
            <a:endParaRPr lang="en-US" altLang="ko-KR" sz="1000" smtClean="0">
              <a:latin typeface="Arial" charset="0"/>
            </a:endParaRPr>
          </a:p>
          <a:p>
            <a:pPr eaLnBrk="1" hangingPunct="1">
              <a:lnSpc>
                <a:spcPct val="80000"/>
              </a:lnSpc>
              <a:buFontTx/>
              <a:buNone/>
            </a:pPr>
            <a:endParaRPr lang="en-US" altLang="ko-KR" sz="1000" smtClean="0">
              <a:latin typeface="Arial" charset="0"/>
            </a:endParaRPr>
          </a:p>
          <a:p>
            <a:pPr eaLnBrk="1" hangingPunct="1">
              <a:lnSpc>
                <a:spcPct val="80000"/>
              </a:lnSpc>
            </a:pPr>
            <a:endParaRPr lang="en-US" altLang="ko-KR" sz="1000" smtClean="0"/>
          </a:p>
        </p:txBody>
      </p:sp>
      <p:pic>
        <p:nvPicPr>
          <p:cNvPr id="6148" name="Picture 4" descr="Water_Tank1"/>
          <p:cNvPicPr>
            <a:picLocks noChangeAspect="1" noChangeArrowheads="1"/>
          </p:cNvPicPr>
          <p:nvPr/>
        </p:nvPicPr>
        <p:blipFill>
          <a:blip r:embed="rId4"/>
          <a:srcRect/>
          <a:stretch>
            <a:fillRect/>
          </a:stretch>
        </p:blipFill>
        <p:spPr bwMode="auto">
          <a:xfrm>
            <a:off x="250825" y="1341438"/>
            <a:ext cx="4905375" cy="4203700"/>
          </a:xfrm>
          <a:prstGeom prst="rect">
            <a:avLst/>
          </a:prstGeom>
          <a:noFill/>
          <a:ln w="9525">
            <a:noFill/>
            <a:miter lim="800000"/>
            <a:headEnd/>
            <a:tailEnd/>
          </a:ln>
        </p:spPr>
      </p:pic>
      <p:pic>
        <p:nvPicPr>
          <p:cNvPr id="6149" name="Picture 5" descr="GvilleSteelWaterTank"/>
          <p:cNvPicPr>
            <a:picLocks noChangeAspect="1" noChangeArrowheads="1"/>
          </p:cNvPicPr>
          <p:nvPr/>
        </p:nvPicPr>
        <p:blipFill>
          <a:blip r:embed="rId5"/>
          <a:srcRect/>
          <a:stretch>
            <a:fillRect/>
          </a:stretch>
        </p:blipFill>
        <p:spPr bwMode="auto">
          <a:xfrm>
            <a:off x="5580063" y="1341438"/>
            <a:ext cx="2359025" cy="4078287"/>
          </a:xfrm>
          <a:prstGeom prst="rect">
            <a:avLst/>
          </a:prstGeom>
          <a:noFill/>
          <a:ln w="9525">
            <a:noFill/>
            <a:miter lim="800000"/>
            <a:headEnd/>
            <a:tailEnd/>
          </a:ln>
        </p:spPr>
      </p:pic>
      <p:sp>
        <p:nvSpPr>
          <p:cNvPr id="6150" name="Text Box 6"/>
          <p:cNvSpPr txBox="1">
            <a:spLocks noChangeArrowheads="1"/>
          </p:cNvSpPr>
          <p:nvPr/>
        </p:nvSpPr>
        <p:spPr bwMode="auto">
          <a:xfrm>
            <a:off x="4932363" y="5661025"/>
            <a:ext cx="3743325" cy="366713"/>
          </a:xfrm>
          <a:prstGeom prst="rect">
            <a:avLst/>
          </a:prstGeom>
          <a:noFill/>
          <a:ln w="9525">
            <a:noFill/>
            <a:miter lim="800000"/>
            <a:headEnd/>
            <a:tailEnd/>
          </a:ln>
        </p:spPr>
        <p:txBody>
          <a:bodyPr>
            <a:spAutoFit/>
          </a:bodyPr>
          <a:lstStyle/>
          <a:p>
            <a:pPr>
              <a:spcBef>
                <a:spcPct val="50000"/>
              </a:spcBef>
            </a:pPr>
            <a:endParaRPr lang="en-US"/>
          </a:p>
        </p:txBody>
      </p:sp>
      <p:sp>
        <p:nvSpPr>
          <p:cNvPr id="6151" name="Text Box 7"/>
          <p:cNvSpPr txBox="1">
            <a:spLocks noChangeArrowheads="1"/>
          </p:cNvSpPr>
          <p:nvPr/>
        </p:nvSpPr>
        <p:spPr bwMode="auto">
          <a:xfrm>
            <a:off x="5435600" y="5734050"/>
            <a:ext cx="2809875" cy="366713"/>
          </a:xfrm>
          <a:prstGeom prst="rect">
            <a:avLst/>
          </a:prstGeom>
          <a:noFill/>
          <a:ln w="9525">
            <a:noFill/>
            <a:miter lim="800000"/>
            <a:headEnd/>
            <a:tailEnd/>
          </a:ln>
        </p:spPr>
        <p:txBody>
          <a:bodyPr>
            <a:spAutoFit/>
          </a:bodyPr>
          <a:lstStyle/>
          <a:p>
            <a:pPr>
              <a:spcBef>
                <a:spcPct val="50000"/>
              </a:spcBef>
            </a:pPr>
            <a:r>
              <a:rPr lang="en-US" altLang="ko-KR"/>
              <a:t>Usually cylindrical shape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eaLnBrk="1" hangingPunct="1"/>
            <a:r>
              <a:rPr lang="en-US" altLang="ko-KR" smtClean="0">
                <a:latin typeface="Arial" charset="0"/>
              </a:rPr>
              <a:t>Food container in real life</a:t>
            </a:r>
          </a:p>
        </p:txBody>
      </p:sp>
      <p:sp>
        <p:nvSpPr>
          <p:cNvPr id="7171" name="Rectangle 3"/>
          <p:cNvSpPr>
            <a:spLocks noGrp="1" noChangeArrowheads="1"/>
          </p:cNvSpPr>
          <p:nvPr>
            <p:ph idx="1"/>
          </p:nvPr>
        </p:nvSpPr>
        <p:spPr>
          <a:xfrm>
            <a:off x="457200" y="5734050"/>
            <a:ext cx="8229600" cy="392113"/>
          </a:xfrm>
        </p:spPr>
        <p:txBody>
          <a:bodyPr>
            <a:normAutofit fontScale="92500" lnSpcReduction="10000"/>
          </a:bodyPr>
          <a:lstStyle/>
          <a:p>
            <a:pPr eaLnBrk="1" hangingPunct="1">
              <a:lnSpc>
                <a:spcPct val="80000"/>
              </a:lnSpc>
              <a:buFontTx/>
              <a:buNone/>
            </a:pPr>
            <a:r>
              <a:rPr lang="en-US" altLang="ko-KR" sz="2400" smtClean="0">
                <a:latin typeface="Arial" charset="0"/>
                <a:hlinkClick r:id="rId2"/>
              </a:rPr>
              <a:t>http://www.foodmixers.com/models_vessels.asp</a:t>
            </a:r>
            <a:endParaRPr lang="en-US" altLang="ko-KR" sz="2400" smtClean="0">
              <a:latin typeface="Arial" charset="0"/>
            </a:endParaRPr>
          </a:p>
          <a:p>
            <a:pPr eaLnBrk="1" hangingPunct="1">
              <a:lnSpc>
                <a:spcPct val="80000"/>
              </a:lnSpc>
            </a:pPr>
            <a:endParaRPr lang="en-US" altLang="ko-KR" sz="2400" smtClean="0">
              <a:latin typeface="Arial" charset="0"/>
            </a:endParaRPr>
          </a:p>
        </p:txBody>
      </p:sp>
      <p:pic>
        <p:nvPicPr>
          <p:cNvPr id="7172" name="Picture 7" descr="vessel_portable"/>
          <p:cNvPicPr>
            <a:picLocks noChangeAspect="1" noChangeArrowheads="1"/>
          </p:cNvPicPr>
          <p:nvPr/>
        </p:nvPicPr>
        <p:blipFill>
          <a:blip r:embed="rId3"/>
          <a:srcRect/>
          <a:stretch>
            <a:fillRect/>
          </a:stretch>
        </p:blipFill>
        <p:spPr bwMode="auto">
          <a:xfrm>
            <a:off x="5219700" y="1700213"/>
            <a:ext cx="2438400" cy="3333750"/>
          </a:xfrm>
          <a:prstGeom prst="rect">
            <a:avLst/>
          </a:prstGeom>
          <a:noFill/>
          <a:ln w="9525">
            <a:noFill/>
            <a:miter lim="800000"/>
            <a:headEnd/>
            <a:tailEnd/>
          </a:ln>
        </p:spPr>
      </p:pic>
      <p:pic>
        <p:nvPicPr>
          <p:cNvPr id="7173" name="Picture 9" descr="vessels_vertical_multiple"/>
          <p:cNvPicPr>
            <a:picLocks noChangeAspect="1" noChangeArrowheads="1"/>
          </p:cNvPicPr>
          <p:nvPr/>
        </p:nvPicPr>
        <p:blipFill>
          <a:blip r:embed="rId4"/>
          <a:srcRect/>
          <a:stretch>
            <a:fillRect/>
          </a:stretch>
        </p:blipFill>
        <p:spPr bwMode="auto">
          <a:xfrm>
            <a:off x="1042988" y="1916113"/>
            <a:ext cx="3333750" cy="28670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9750" y="2492375"/>
            <a:ext cx="8229600" cy="1143000"/>
          </a:xfrm>
        </p:spPr>
        <p:txBody>
          <a:bodyPr>
            <a:normAutofit fontScale="90000"/>
          </a:bodyPr>
          <a:lstStyle/>
          <a:p>
            <a:pPr eaLnBrk="1" hangingPunct="1"/>
            <a:r>
              <a:rPr lang="en-US" altLang="ko-KR" sz="4000" smtClean="0">
                <a:latin typeface="Arial" charset="0"/>
              </a:rPr>
              <a:t>Ⅱ.</a:t>
            </a:r>
            <a:br>
              <a:rPr lang="en-US" altLang="ko-KR" sz="4000" smtClean="0">
                <a:latin typeface="Arial" charset="0"/>
              </a:rPr>
            </a:br>
            <a:r>
              <a:rPr lang="en-US" altLang="ko-KR" sz="4000" smtClean="0">
                <a:latin typeface="Arial" charset="0"/>
              </a:rPr>
              <a:t>Calculations and Designs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9750" y="2492375"/>
            <a:ext cx="8229600" cy="1143000"/>
          </a:xfrm>
        </p:spPr>
        <p:txBody>
          <a:bodyPr>
            <a:normAutofit fontScale="90000"/>
          </a:bodyPr>
          <a:lstStyle/>
          <a:p>
            <a:pPr eaLnBrk="1" hangingPunct="1"/>
            <a:r>
              <a:rPr lang="en-US" altLang="ko-KR" sz="4000" smtClean="0">
                <a:latin typeface="Arial" charset="0"/>
              </a:rPr>
              <a:t>ⅰ.</a:t>
            </a:r>
            <a:br>
              <a:rPr lang="en-US" altLang="ko-KR" sz="4000" smtClean="0">
                <a:latin typeface="Arial" charset="0"/>
              </a:rPr>
            </a:br>
            <a:r>
              <a:rPr lang="en-US" altLang="ko-KR" sz="4000" smtClean="0">
                <a:latin typeface="Arial" charset="0"/>
              </a:rPr>
              <a:t>Water Container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eaLnBrk="1" hangingPunct="1"/>
            <a:r>
              <a:rPr lang="en-US" altLang="ko-KR" sz="4000" smtClean="0">
                <a:latin typeface="Arial" charset="0"/>
              </a:rPr>
              <a:t>How much water are we using per day?</a:t>
            </a:r>
          </a:p>
        </p:txBody>
      </p:sp>
      <p:sp>
        <p:nvSpPr>
          <p:cNvPr id="10243" name="Rectangle 3"/>
          <p:cNvSpPr>
            <a:spLocks noGrp="1" noChangeArrowheads="1"/>
          </p:cNvSpPr>
          <p:nvPr>
            <p:ph idx="1"/>
          </p:nvPr>
        </p:nvSpPr>
        <p:spPr/>
        <p:txBody>
          <a:bodyPr/>
          <a:lstStyle/>
          <a:p>
            <a:pPr eaLnBrk="1" hangingPunct="1"/>
            <a:r>
              <a:rPr lang="en-US" altLang="ko-KR" smtClean="0">
                <a:latin typeface="Arial" charset="0"/>
              </a:rPr>
              <a:t>A shower- 30L</a:t>
            </a:r>
          </a:p>
          <a:p>
            <a:pPr eaLnBrk="1" hangingPunct="1"/>
            <a:r>
              <a:rPr lang="en-US" altLang="ko-KR" smtClean="0">
                <a:latin typeface="Arial" charset="0"/>
              </a:rPr>
              <a:t>A bath- 80L</a:t>
            </a:r>
          </a:p>
          <a:p>
            <a:pPr eaLnBrk="1" hangingPunct="1"/>
            <a:r>
              <a:rPr lang="en-US" altLang="ko-KR" smtClean="0">
                <a:latin typeface="Arial" charset="0"/>
              </a:rPr>
              <a:t>Washing Machine- 100L</a:t>
            </a:r>
          </a:p>
          <a:p>
            <a:pPr eaLnBrk="1" hangingPunct="1"/>
            <a:r>
              <a:rPr lang="en-US" altLang="ko-KR" smtClean="0">
                <a:latin typeface="Arial" charset="0"/>
              </a:rPr>
              <a:t>Washing Dishes-20L</a:t>
            </a:r>
          </a:p>
          <a:p>
            <a:pPr eaLnBrk="1" hangingPunct="1"/>
            <a:r>
              <a:rPr lang="en-US" altLang="ko-KR" smtClean="0">
                <a:latin typeface="Arial" charset="0"/>
              </a:rPr>
              <a:t>Drinking Water- about 2.6L</a:t>
            </a:r>
          </a:p>
          <a:p>
            <a:pPr eaLnBrk="1" hangingPunct="1"/>
            <a:r>
              <a:rPr lang="en-US" altLang="ko-KR" smtClean="0">
                <a:latin typeface="Arial" charset="0"/>
              </a:rPr>
              <a:t>Flushing Toilet- 10L</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251</TotalTime>
  <Words>499</Words>
  <Application>Microsoft Office PowerPoint</Application>
  <PresentationFormat>On-screen Show (4:3)</PresentationFormat>
  <Paragraphs>168</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굴림</vt:lpstr>
      <vt:lpstr>Calibri</vt:lpstr>
      <vt:lpstr>맑은 고딕</vt:lpstr>
      <vt:lpstr>돋움</vt:lpstr>
      <vt:lpstr>Module</vt:lpstr>
      <vt:lpstr>SKYE Storage Facilities</vt:lpstr>
      <vt:lpstr>Ⅰ. Data</vt:lpstr>
      <vt:lpstr>Information about water</vt:lpstr>
      <vt:lpstr>Information about rice</vt:lpstr>
      <vt:lpstr>Water container in real life</vt:lpstr>
      <vt:lpstr>Food container in real life</vt:lpstr>
      <vt:lpstr>Ⅱ. Calculations and Designs</vt:lpstr>
      <vt:lpstr>ⅰ. Water Container</vt:lpstr>
      <vt:lpstr>How much water are we using per day?</vt:lpstr>
      <vt:lpstr>The amount of water we are going to supply</vt:lpstr>
      <vt:lpstr>Water Container</vt:lpstr>
      <vt:lpstr>TSA of the water container</vt:lpstr>
      <vt:lpstr>Justification</vt:lpstr>
      <vt:lpstr>Justification</vt:lpstr>
      <vt:lpstr>Final Decision</vt:lpstr>
      <vt:lpstr>ⅱ. Food(=grain) Container</vt:lpstr>
      <vt:lpstr>How much food do we have to supply?</vt:lpstr>
      <vt:lpstr>Food container</vt:lpstr>
      <vt:lpstr>TSA of the container</vt:lpstr>
      <vt:lpstr>Justification</vt:lpstr>
      <vt:lpstr>Justification</vt:lpstr>
      <vt:lpstr>Final decision</vt:lpstr>
      <vt:lpstr>Bibliography</vt:lpstr>
    </vt:vector>
  </TitlesOfParts>
  <Company>LGE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SKYE Storage Facilities</dc:title>
  <dc:creator>LGE</dc:creator>
  <cp:lastModifiedBy>Yeon_Jee_Choi</cp:lastModifiedBy>
  <cp:revision>20</cp:revision>
  <dcterms:created xsi:type="dcterms:W3CDTF">2008-11-29T15:28:49Z</dcterms:created>
  <dcterms:modified xsi:type="dcterms:W3CDTF">2008-12-01T06:17:39Z</dcterms:modified>
</cp:coreProperties>
</file>